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68" r:id="rId2"/>
    <p:sldId id="269" r:id="rId3"/>
    <p:sldId id="270" r:id="rId4"/>
    <p:sldId id="279" r:id="rId5"/>
    <p:sldId id="280" r:id="rId6"/>
    <p:sldId id="281" r:id="rId7"/>
    <p:sldId id="282" r:id="rId8"/>
    <p:sldId id="283" r:id="rId9"/>
    <p:sldId id="273" r:id="rId10"/>
    <p:sldId id="284" r:id="rId11"/>
    <p:sldId id="285" r:id="rId12"/>
    <p:sldId id="286" r:id="rId13"/>
    <p:sldId id="287" r:id="rId14"/>
    <p:sldId id="288" r:id="rId15"/>
    <p:sldId id="289"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4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2/4/2018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2/4/2018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2/4/2018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2/4/2018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2/4/2018</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2/4/2018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2/4/2018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2/4/2018</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2/4/2018</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2/4/2018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2/4/2018</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ui-patterns.com/users/1/collections/lists/screenshots/16480" TargetMode="External"/><Relationship Id="rId7" Type="http://schemas.openxmlformats.org/officeDocument/2006/relationships/hyperlink" Target="https://getbootstrap.com/docs/4.0/components/breadcrumb/" TargetMode="External"/><Relationship Id="rId2" Type="http://schemas.openxmlformats.org/officeDocument/2006/relationships/hyperlink" Target="http://www.exmouth-view.co.uk/" TargetMode="External"/><Relationship Id="rId1" Type="http://schemas.openxmlformats.org/officeDocument/2006/relationships/slideLayout" Target="../slideLayouts/slideLayout9.xml"/><Relationship Id="rId6" Type="http://schemas.openxmlformats.org/officeDocument/2006/relationships/hyperlink" Target="https://getbootstrap.com/docs/4.0/components/tooltips/" TargetMode="External"/><Relationship Id="rId5" Type="http://schemas.openxmlformats.org/officeDocument/2006/relationships/hyperlink" Target="https://www.w3schools.com/bootstrap/bootstrap_progressbars.asp" TargetMode="External"/><Relationship Id="rId4" Type="http://schemas.openxmlformats.org/officeDocument/2006/relationships/hyperlink" Target="https://fontawesome.com/icons?d=listing&amp;m=fre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10 Tips &amp; Principles</a:t>
            </a:r>
            <a:br>
              <a:rPr lang="en-US" dirty="0"/>
            </a:br>
            <a:r>
              <a:rPr lang="en-US" dirty="0"/>
              <a:t>for Design</a:t>
            </a:r>
          </a:p>
        </p:txBody>
      </p:sp>
      <p:sp>
        <p:nvSpPr>
          <p:cNvPr id="3" name="Subtitle 2"/>
          <p:cNvSpPr>
            <a:spLocks noGrp="1"/>
          </p:cNvSpPr>
          <p:nvPr>
            <p:ph type="subTitle" idx="1"/>
          </p:nvPr>
        </p:nvSpPr>
        <p:spPr>
          <a:xfrm>
            <a:off x="609600" y="4971011"/>
            <a:ext cx="6858000" cy="1097280"/>
          </a:xfrm>
        </p:spPr>
        <p:txBody>
          <a:bodyPr/>
          <a:lstStyle/>
          <a:p>
            <a:r>
              <a:rPr lang="en-US" dirty="0">
                <a:solidFill>
                  <a:schemeClr val="bg1"/>
                </a:solidFill>
              </a:rPr>
              <a:t>CREATED BY JARED BROWN</a:t>
            </a:r>
            <a:br>
              <a:rPr lang="en-US" dirty="0">
                <a:solidFill>
                  <a:schemeClr val="bg1"/>
                </a:solidFill>
              </a:rPr>
            </a:br>
            <a:r>
              <a:rPr lang="en-US" dirty="0">
                <a:solidFill>
                  <a:schemeClr val="bg1"/>
                </a:solidFill>
              </a:rPr>
              <a:t>BASED ON MICROSOFT’S DESIGN ARTICLE</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#1: Simplify Recognition with Icons</a:t>
            </a:r>
          </a:p>
        </p:txBody>
      </p:sp>
      <p:sp>
        <p:nvSpPr>
          <p:cNvPr id="3" name="Content Placeholder 2"/>
          <p:cNvSpPr>
            <a:spLocks noGrp="1"/>
          </p:cNvSpPr>
          <p:nvPr>
            <p:ph idx="1"/>
          </p:nvPr>
        </p:nvSpPr>
        <p:spPr>
          <a:xfrm>
            <a:off x="1409700" y="1875376"/>
            <a:ext cx="4170218" cy="3891579"/>
          </a:xfrm>
        </p:spPr>
        <p:txBody>
          <a:bodyPr>
            <a:normAutofit lnSpcReduction="10000"/>
          </a:bodyPr>
          <a:lstStyle/>
          <a:p>
            <a:pPr marL="0" indent="0">
              <a:buNone/>
            </a:pPr>
            <a:r>
              <a:rPr lang="en-US" dirty="0"/>
              <a:t>Icons are oftentimes universal. They describe an action or feature. A “X” means exit, a straight line positioned towards the bottom means minimize to task bar, a cog represents settings. Adding these to your program can help users understand what an element does. These can also help those who do not know the language the page is written in. </a:t>
            </a:r>
          </a:p>
        </p:txBody>
      </p:sp>
      <p:pic>
        <p:nvPicPr>
          <p:cNvPr id="4" name="Picture 3">
            <a:extLst>
              <a:ext uri="{FF2B5EF4-FFF2-40B4-BE49-F238E27FC236}">
                <a16:creationId xmlns:a16="http://schemas.microsoft.com/office/drawing/2014/main" id="{3661517E-6A33-4DA5-A970-85A2E9FE7605}"/>
              </a:ext>
            </a:extLst>
          </p:cNvPr>
          <p:cNvPicPr>
            <a:picLocks noChangeAspect="1"/>
          </p:cNvPicPr>
          <p:nvPr/>
        </p:nvPicPr>
        <p:blipFill>
          <a:blip r:embed="rId2"/>
          <a:stretch>
            <a:fillRect/>
          </a:stretch>
        </p:blipFill>
        <p:spPr>
          <a:xfrm>
            <a:off x="5704393" y="2358566"/>
            <a:ext cx="6041014" cy="2140868"/>
          </a:xfrm>
          <a:prstGeom prst="rect">
            <a:avLst/>
          </a:prstGeom>
        </p:spPr>
      </p:pic>
      <p:sp>
        <p:nvSpPr>
          <p:cNvPr id="5" name="TextBox 4">
            <a:extLst>
              <a:ext uri="{FF2B5EF4-FFF2-40B4-BE49-F238E27FC236}">
                <a16:creationId xmlns:a16="http://schemas.microsoft.com/office/drawing/2014/main" id="{BB69C9CC-3146-484E-92E0-5EE8624173A0}"/>
              </a:ext>
            </a:extLst>
          </p:cNvPr>
          <p:cNvSpPr txBox="1"/>
          <p:nvPr/>
        </p:nvSpPr>
        <p:spPr>
          <a:xfrm>
            <a:off x="7981172" y="4499434"/>
            <a:ext cx="1487455" cy="276999"/>
          </a:xfrm>
          <a:prstGeom prst="rect">
            <a:avLst/>
          </a:prstGeom>
          <a:noFill/>
        </p:spPr>
        <p:txBody>
          <a:bodyPr wrap="square" rtlCol="0">
            <a:spAutoFit/>
          </a:bodyPr>
          <a:lstStyle/>
          <a:p>
            <a:r>
              <a:rPr lang="en-US" sz="1200" dirty="0"/>
              <a:t>Font Awesome Icons</a:t>
            </a:r>
          </a:p>
        </p:txBody>
      </p:sp>
    </p:spTree>
    <p:extLst>
      <p:ext uri="{BB962C8B-B14F-4D97-AF65-F5344CB8AC3E}">
        <p14:creationId xmlns:p14="http://schemas.microsoft.com/office/powerpoint/2010/main" val="271638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#2: Never Disrupt the User</a:t>
            </a:r>
          </a:p>
        </p:txBody>
      </p:sp>
      <p:sp>
        <p:nvSpPr>
          <p:cNvPr id="3" name="Content Placeholder 2"/>
          <p:cNvSpPr>
            <a:spLocks noGrp="1"/>
          </p:cNvSpPr>
          <p:nvPr>
            <p:ph idx="1"/>
          </p:nvPr>
        </p:nvSpPr>
        <p:spPr>
          <a:xfrm>
            <a:off x="1409700" y="2557541"/>
            <a:ext cx="9372600" cy="1742917"/>
          </a:xfrm>
        </p:spPr>
        <p:txBody>
          <a:bodyPr/>
          <a:lstStyle/>
          <a:p>
            <a:pPr marL="0" indent="0">
              <a:buNone/>
            </a:pPr>
            <a:r>
              <a:rPr lang="en-US" dirty="0"/>
              <a:t>Disrupting the user annoys the user and makes them less likely to use your site or application. Things like pop-up boxes can get in the way of the user filling out a form or reading an article. Instead, use unobtrusive ways of notifying users like ribbons which do not obstruct the view of the user. </a:t>
            </a:r>
          </a:p>
        </p:txBody>
      </p:sp>
    </p:spTree>
    <p:extLst>
      <p:ext uri="{BB962C8B-B14F-4D97-AF65-F5344CB8AC3E}">
        <p14:creationId xmlns:p14="http://schemas.microsoft.com/office/powerpoint/2010/main" val="420188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#3:Provide Progress Status</a:t>
            </a:r>
          </a:p>
        </p:txBody>
      </p:sp>
      <p:sp>
        <p:nvSpPr>
          <p:cNvPr id="3" name="Content Placeholder 2"/>
          <p:cNvSpPr>
            <a:spLocks noGrp="1"/>
          </p:cNvSpPr>
          <p:nvPr>
            <p:ph idx="1"/>
          </p:nvPr>
        </p:nvSpPr>
        <p:spPr>
          <a:xfrm>
            <a:off x="1409700" y="2148377"/>
            <a:ext cx="9372600" cy="1742917"/>
          </a:xfrm>
        </p:spPr>
        <p:txBody>
          <a:bodyPr/>
          <a:lstStyle/>
          <a:p>
            <a:pPr marL="0" indent="0">
              <a:buNone/>
            </a:pPr>
            <a:r>
              <a:rPr lang="en-US" dirty="0"/>
              <a:t>Providing progress status notifies the user that the computer is working on a task or problem and is not just frozen. Also try to provide a description of what is happening while the user waits. </a:t>
            </a:r>
          </a:p>
        </p:txBody>
      </p:sp>
      <p:pic>
        <p:nvPicPr>
          <p:cNvPr id="4" name="Picture 3">
            <a:extLst>
              <a:ext uri="{FF2B5EF4-FFF2-40B4-BE49-F238E27FC236}">
                <a16:creationId xmlns:a16="http://schemas.microsoft.com/office/drawing/2014/main" id="{B31B1799-789C-4252-9502-3FD42A1308CB}"/>
              </a:ext>
            </a:extLst>
          </p:cNvPr>
          <p:cNvPicPr>
            <a:picLocks noChangeAspect="1"/>
          </p:cNvPicPr>
          <p:nvPr/>
        </p:nvPicPr>
        <p:blipFill>
          <a:blip r:embed="rId2"/>
          <a:stretch>
            <a:fillRect/>
          </a:stretch>
        </p:blipFill>
        <p:spPr>
          <a:xfrm flipV="1">
            <a:off x="1771650" y="3891294"/>
            <a:ext cx="8648700" cy="1098144"/>
          </a:xfrm>
          <a:prstGeom prst="rect">
            <a:avLst/>
          </a:prstGeom>
        </p:spPr>
      </p:pic>
      <p:sp>
        <p:nvSpPr>
          <p:cNvPr id="5" name="TextBox 4">
            <a:extLst>
              <a:ext uri="{FF2B5EF4-FFF2-40B4-BE49-F238E27FC236}">
                <a16:creationId xmlns:a16="http://schemas.microsoft.com/office/drawing/2014/main" id="{878EA4FB-45CE-4FC7-9FA9-81E9F2697D58}"/>
              </a:ext>
            </a:extLst>
          </p:cNvPr>
          <p:cNvSpPr txBox="1"/>
          <p:nvPr/>
        </p:nvSpPr>
        <p:spPr>
          <a:xfrm>
            <a:off x="5193846" y="5087263"/>
            <a:ext cx="1804308" cy="276999"/>
          </a:xfrm>
          <a:prstGeom prst="rect">
            <a:avLst/>
          </a:prstGeom>
          <a:noFill/>
        </p:spPr>
        <p:txBody>
          <a:bodyPr wrap="square" rtlCol="0">
            <a:spAutoFit/>
          </a:bodyPr>
          <a:lstStyle/>
          <a:p>
            <a:r>
              <a:rPr lang="en-US" sz="1200" dirty="0"/>
              <a:t>Bootstrap Progress Bars</a:t>
            </a:r>
          </a:p>
        </p:txBody>
      </p:sp>
    </p:spTree>
    <p:extLst>
      <p:ext uri="{BB962C8B-B14F-4D97-AF65-F5344CB8AC3E}">
        <p14:creationId xmlns:p14="http://schemas.microsoft.com/office/powerpoint/2010/main" val="369653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3139" y="156365"/>
            <a:ext cx="6285722" cy="1295400"/>
          </a:xfrm>
        </p:spPr>
        <p:txBody>
          <a:bodyPr/>
          <a:lstStyle/>
          <a:p>
            <a:r>
              <a:rPr lang="en-US" dirty="0"/>
              <a:t>Tip #4:Provide Tool Tips</a:t>
            </a:r>
          </a:p>
        </p:txBody>
      </p:sp>
      <p:sp>
        <p:nvSpPr>
          <p:cNvPr id="3" name="Content Placeholder 2"/>
          <p:cNvSpPr>
            <a:spLocks noGrp="1"/>
          </p:cNvSpPr>
          <p:nvPr>
            <p:ph idx="1"/>
          </p:nvPr>
        </p:nvSpPr>
        <p:spPr>
          <a:xfrm>
            <a:off x="1409700" y="2148377"/>
            <a:ext cx="9372600" cy="1453239"/>
          </a:xfrm>
        </p:spPr>
        <p:txBody>
          <a:bodyPr/>
          <a:lstStyle/>
          <a:p>
            <a:pPr marL="0" indent="0">
              <a:buNone/>
            </a:pPr>
            <a:r>
              <a:rPr lang="en-US" dirty="0"/>
              <a:t>Providing tool tips give additional information to users about the function of a specific element. This can come in handy for users who are new to your site or program. They should be short and simple but still explain the purpose of the feature. </a:t>
            </a:r>
          </a:p>
        </p:txBody>
      </p:sp>
      <p:sp>
        <p:nvSpPr>
          <p:cNvPr id="5" name="TextBox 4">
            <a:extLst>
              <a:ext uri="{FF2B5EF4-FFF2-40B4-BE49-F238E27FC236}">
                <a16:creationId xmlns:a16="http://schemas.microsoft.com/office/drawing/2014/main" id="{878EA4FB-45CE-4FC7-9FA9-81E9F2697D58}"/>
              </a:ext>
            </a:extLst>
          </p:cNvPr>
          <p:cNvSpPr txBox="1"/>
          <p:nvPr/>
        </p:nvSpPr>
        <p:spPr>
          <a:xfrm>
            <a:off x="5193845" y="4581331"/>
            <a:ext cx="1804308" cy="276999"/>
          </a:xfrm>
          <a:prstGeom prst="rect">
            <a:avLst/>
          </a:prstGeom>
          <a:noFill/>
        </p:spPr>
        <p:txBody>
          <a:bodyPr wrap="square" rtlCol="0">
            <a:spAutoFit/>
          </a:bodyPr>
          <a:lstStyle/>
          <a:p>
            <a:r>
              <a:rPr lang="en-US" sz="1200" dirty="0"/>
              <a:t>Bootstrap Tool Tip</a:t>
            </a:r>
          </a:p>
        </p:txBody>
      </p:sp>
      <p:pic>
        <p:nvPicPr>
          <p:cNvPr id="6" name="Picture 5">
            <a:extLst>
              <a:ext uri="{FF2B5EF4-FFF2-40B4-BE49-F238E27FC236}">
                <a16:creationId xmlns:a16="http://schemas.microsoft.com/office/drawing/2014/main" id="{21823503-8B6F-4D6C-98FF-944C6B9BDFA3}"/>
              </a:ext>
            </a:extLst>
          </p:cNvPr>
          <p:cNvPicPr>
            <a:picLocks noChangeAspect="1"/>
          </p:cNvPicPr>
          <p:nvPr/>
        </p:nvPicPr>
        <p:blipFill>
          <a:blip r:embed="rId2"/>
          <a:stretch>
            <a:fillRect/>
          </a:stretch>
        </p:blipFill>
        <p:spPr>
          <a:xfrm>
            <a:off x="2424112" y="3705711"/>
            <a:ext cx="7343775" cy="771525"/>
          </a:xfrm>
          <a:prstGeom prst="rect">
            <a:avLst/>
          </a:prstGeom>
        </p:spPr>
      </p:pic>
    </p:spTree>
    <p:extLst>
      <p:ext uri="{BB962C8B-B14F-4D97-AF65-F5344CB8AC3E}">
        <p14:creationId xmlns:p14="http://schemas.microsoft.com/office/powerpoint/2010/main" val="63480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937" y="522514"/>
            <a:ext cx="8710126" cy="804818"/>
          </a:xfrm>
        </p:spPr>
        <p:txBody>
          <a:bodyPr/>
          <a:lstStyle/>
          <a:p>
            <a:r>
              <a:rPr lang="en-US" dirty="0"/>
              <a:t>Tip #5:Give a notification Choice</a:t>
            </a:r>
          </a:p>
        </p:txBody>
      </p:sp>
      <p:sp>
        <p:nvSpPr>
          <p:cNvPr id="3" name="Content Placeholder 2"/>
          <p:cNvSpPr>
            <a:spLocks noGrp="1"/>
          </p:cNvSpPr>
          <p:nvPr>
            <p:ph idx="1"/>
          </p:nvPr>
        </p:nvSpPr>
        <p:spPr>
          <a:xfrm>
            <a:off x="1409700" y="2148377"/>
            <a:ext cx="9372600" cy="1453239"/>
          </a:xfrm>
        </p:spPr>
        <p:txBody>
          <a:bodyPr/>
          <a:lstStyle/>
          <a:p>
            <a:pPr marL="0" indent="0">
              <a:buNone/>
            </a:pPr>
            <a:r>
              <a:rPr lang="en-US" dirty="0"/>
              <a:t>Allow the user to choose whether they want to receive a notification if the notification is a common one. This prevents notification oversaturation which may cause the user to ignore future notification, even if they are important. </a:t>
            </a:r>
          </a:p>
        </p:txBody>
      </p:sp>
      <p:sp>
        <p:nvSpPr>
          <p:cNvPr id="5" name="TextBox 4">
            <a:extLst>
              <a:ext uri="{FF2B5EF4-FFF2-40B4-BE49-F238E27FC236}">
                <a16:creationId xmlns:a16="http://schemas.microsoft.com/office/drawing/2014/main" id="{878EA4FB-45CE-4FC7-9FA9-81E9F2697D58}"/>
              </a:ext>
            </a:extLst>
          </p:cNvPr>
          <p:cNvSpPr txBox="1"/>
          <p:nvPr/>
        </p:nvSpPr>
        <p:spPr>
          <a:xfrm>
            <a:off x="4939730" y="5243806"/>
            <a:ext cx="2312537" cy="276999"/>
          </a:xfrm>
          <a:prstGeom prst="rect">
            <a:avLst/>
          </a:prstGeom>
          <a:noFill/>
        </p:spPr>
        <p:txBody>
          <a:bodyPr wrap="square" rtlCol="0">
            <a:spAutoFit/>
          </a:bodyPr>
          <a:lstStyle/>
          <a:p>
            <a:r>
              <a:rPr lang="en-US" sz="1200" dirty="0"/>
              <a:t>Suppress Dialog Feature in </a:t>
            </a:r>
            <a:r>
              <a:rPr lang="en-US" sz="1200" dirty="0" err="1"/>
              <a:t>FireFox</a:t>
            </a:r>
            <a:endParaRPr lang="en-US" sz="1200" dirty="0"/>
          </a:p>
        </p:txBody>
      </p:sp>
      <p:pic>
        <p:nvPicPr>
          <p:cNvPr id="4" name="Picture 3">
            <a:extLst>
              <a:ext uri="{FF2B5EF4-FFF2-40B4-BE49-F238E27FC236}">
                <a16:creationId xmlns:a16="http://schemas.microsoft.com/office/drawing/2014/main" id="{C4D2C3D6-30D9-4236-A2F6-5467C5BB7ADB}"/>
              </a:ext>
            </a:extLst>
          </p:cNvPr>
          <p:cNvPicPr>
            <a:picLocks noChangeAspect="1"/>
          </p:cNvPicPr>
          <p:nvPr/>
        </p:nvPicPr>
        <p:blipFill>
          <a:blip r:embed="rId2"/>
          <a:stretch>
            <a:fillRect/>
          </a:stretch>
        </p:blipFill>
        <p:spPr>
          <a:xfrm>
            <a:off x="4214812" y="3429000"/>
            <a:ext cx="3762375" cy="1714500"/>
          </a:xfrm>
          <a:prstGeom prst="rect">
            <a:avLst/>
          </a:prstGeom>
        </p:spPr>
      </p:pic>
    </p:spTree>
    <p:extLst>
      <p:ext uri="{BB962C8B-B14F-4D97-AF65-F5344CB8AC3E}">
        <p14:creationId xmlns:p14="http://schemas.microsoft.com/office/powerpoint/2010/main" val="283827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937" y="522513"/>
            <a:ext cx="8710126" cy="1231641"/>
          </a:xfrm>
        </p:spPr>
        <p:txBody>
          <a:bodyPr>
            <a:normAutofit fontScale="90000"/>
          </a:bodyPr>
          <a:lstStyle/>
          <a:p>
            <a:r>
              <a:rPr lang="en-US" dirty="0"/>
              <a:t>Tip #6:Simplify Navigation with Breadcrumb Controls and Sidebars</a:t>
            </a:r>
          </a:p>
        </p:txBody>
      </p:sp>
      <p:sp>
        <p:nvSpPr>
          <p:cNvPr id="3" name="Content Placeholder 2"/>
          <p:cNvSpPr>
            <a:spLocks noGrp="1"/>
          </p:cNvSpPr>
          <p:nvPr>
            <p:ph idx="1"/>
          </p:nvPr>
        </p:nvSpPr>
        <p:spPr>
          <a:xfrm>
            <a:off x="1409700" y="2148377"/>
            <a:ext cx="9372600" cy="1453239"/>
          </a:xfrm>
        </p:spPr>
        <p:txBody>
          <a:bodyPr>
            <a:normAutofit fontScale="92500" lnSpcReduction="10000"/>
          </a:bodyPr>
          <a:lstStyle/>
          <a:p>
            <a:pPr marL="0" indent="0">
              <a:buNone/>
            </a:pPr>
            <a:r>
              <a:rPr lang="en-US" dirty="0"/>
              <a:t>Breadcrumbs and sidebars allow user to navigate to other pages quickly using elements within their view. Using sidebars or breadcrumbs and simplifies navigation by providing structured context which informs the user as to what page they are on, what page they were last on, and what page they can go to next.</a:t>
            </a:r>
          </a:p>
        </p:txBody>
      </p:sp>
      <p:sp>
        <p:nvSpPr>
          <p:cNvPr id="5" name="TextBox 4">
            <a:extLst>
              <a:ext uri="{FF2B5EF4-FFF2-40B4-BE49-F238E27FC236}">
                <a16:creationId xmlns:a16="http://schemas.microsoft.com/office/drawing/2014/main" id="{878EA4FB-45CE-4FC7-9FA9-81E9F2697D58}"/>
              </a:ext>
            </a:extLst>
          </p:cNvPr>
          <p:cNvSpPr txBox="1"/>
          <p:nvPr/>
        </p:nvSpPr>
        <p:spPr>
          <a:xfrm>
            <a:off x="5104208" y="4746461"/>
            <a:ext cx="1983584" cy="276999"/>
          </a:xfrm>
          <a:prstGeom prst="rect">
            <a:avLst/>
          </a:prstGeom>
          <a:noFill/>
        </p:spPr>
        <p:txBody>
          <a:bodyPr wrap="square" rtlCol="0">
            <a:spAutoFit/>
          </a:bodyPr>
          <a:lstStyle/>
          <a:p>
            <a:r>
              <a:rPr lang="en-US" sz="1200" dirty="0"/>
              <a:t>Breadcrumb using Bootstrap</a:t>
            </a:r>
          </a:p>
        </p:txBody>
      </p:sp>
      <p:pic>
        <p:nvPicPr>
          <p:cNvPr id="6" name="Picture 5">
            <a:extLst>
              <a:ext uri="{FF2B5EF4-FFF2-40B4-BE49-F238E27FC236}">
                <a16:creationId xmlns:a16="http://schemas.microsoft.com/office/drawing/2014/main" id="{CBDFE43B-E9D5-4909-B222-265B33F40E7D}"/>
              </a:ext>
            </a:extLst>
          </p:cNvPr>
          <p:cNvPicPr>
            <a:picLocks noChangeAspect="1"/>
          </p:cNvPicPr>
          <p:nvPr/>
        </p:nvPicPr>
        <p:blipFill>
          <a:blip r:embed="rId2"/>
          <a:stretch>
            <a:fillRect/>
          </a:stretch>
        </p:blipFill>
        <p:spPr>
          <a:xfrm>
            <a:off x="1250993" y="4124130"/>
            <a:ext cx="9690014" cy="622331"/>
          </a:xfrm>
          <a:prstGeom prst="rect">
            <a:avLst/>
          </a:prstGeom>
        </p:spPr>
      </p:pic>
    </p:spTree>
    <p:extLst>
      <p:ext uri="{BB962C8B-B14F-4D97-AF65-F5344CB8AC3E}">
        <p14:creationId xmlns:p14="http://schemas.microsoft.com/office/powerpoint/2010/main" val="220294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&amp; Principles from Microsoft</a:t>
            </a:r>
          </a:p>
        </p:txBody>
      </p:sp>
      <p:sp>
        <p:nvSpPr>
          <p:cNvPr id="4" name="Text Placeholder 3"/>
          <p:cNvSpPr>
            <a:spLocks noGrp="1"/>
          </p:cNvSpPr>
          <p:nvPr>
            <p:ph type="body" sz="half" idx="2"/>
          </p:nvPr>
        </p:nvSpPr>
        <p:spPr/>
        <p:txBody>
          <a:bodyPr/>
          <a:lstStyle/>
          <a:p>
            <a:r>
              <a:rPr lang="en-US" dirty="0">
                <a:solidFill>
                  <a:schemeClr val="bg1"/>
                </a:solidFill>
              </a:rPr>
              <a:t>https://msdn.microsoft.com/en-us/library/windows/desktop/ff728831(v=vs.85).aspx</a:t>
            </a:r>
          </a:p>
        </p:txBody>
      </p:sp>
      <p:sp>
        <p:nvSpPr>
          <p:cNvPr id="5" name="TextBox 4">
            <a:extLst>
              <a:ext uri="{FF2B5EF4-FFF2-40B4-BE49-F238E27FC236}">
                <a16:creationId xmlns:a16="http://schemas.microsoft.com/office/drawing/2014/main" id="{19750E32-C478-40AA-8772-6D1E808DE307}"/>
              </a:ext>
            </a:extLst>
          </p:cNvPr>
          <p:cNvSpPr txBox="1"/>
          <p:nvPr/>
        </p:nvSpPr>
        <p:spPr>
          <a:xfrm>
            <a:off x="835152" y="1050255"/>
            <a:ext cx="4427314" cy="830997"/>
          </a:xfrm>
          <a:prstGeom prst="rect">
            <a:avLst/>
          </a:prstGeom>
          <a:noFill/>
        </p:spPr>
        <p:txBody>
          <a:bodyPr wrap="square" rtlCol="0">
            <a:spAutoFit/>
          </a:bodyPr>
          <a:lstStyle/>
          <a:p>
            <a:pPr algn="ctr"/>
            <a:r>
              <a:rPr lang="en-US" sz="4800" dirty="0">
                <a:latin typeface="+mj-lt"/>
              </a:rPr>
              <a:t>Photo Sources</a:t>
            </a:r>
            <a:endParaRPr lang="en-US" dirty="0">
              <a:latin typeface="+mj-lt"/>
            </a:endParaRPr>
          </a:p>
        </p:txBody>
      </p:sp>
      <p:sp>
        <p:nvSpPr>
          <p:cNvPr id="6" name="TextBox 5">
            <a:extLst>
              <a:ext uri="{FF2B5EF4-FFF2-40B4-BE49-F238E27FC236}">
                <a16:creationId xmlns:a16="http://schemas.microsoft.com/office/drawing/2014/main" id="{3FF791BA-AA4A-40D7-BF7D-E4A011F535BC}"/>
              </a:ext>
            </a:extLst>
          </p:cNvPr>
          <p:cNvSpPr txBox="1"/>
          <p:nvPr/>
        </p:nvSpPr>
        <p:spPr>
          <a:xfrm>
            <a:off x="111967" y="1964655"/>
            <a:ext cx="5887617" cy="2585323"/>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http://www.exmouth-view.co.uk/</a:t>
            </a:r>
            <a:endParaRPr lang="en-US" dirty="0"/>
          </a:p>
          <a:p>
            <a:pPr marL="285750" indent="-285750">
              <a:buFont typeface="Arial" panose="020B0604020202020204" pitchFamily="34" charset="0"/>
              <a:buChar char="•"/>
            </a:pPr>
            <a:r>
              <a:rPr lang="en-US" dirty="0">
                <a:hlinkClick r:id="rId3"/>
              </a:rPr>
              <a:t>http://ui-patterns.com/users/1/collections/lists/screenshots/16480</a:t>
            </a:r>
            <a:endParaRPr lang="en-US" dirty="0"/>
          </a:p>
          <a:p>
            <a:pPr marL="285750" indent="-285750">
              <a:buFont typeface="Arial" panose="020B0604020202020204" pitchFamily="34" charset="0"/>
              <a:buChar char="•"/>
            </a:pPr>
            <a:r>
              <a:rPr lang="en-US" dirty="0">
                <a:hlinkClick r:id="rId4"/>
              </a:rPr>
              <a:t>https://fontawesome.com/icons?d=listing&amp;m=free</a:t>
            </a:r>
            <a:endParaRPr lang="en-US" dirty="0"/>
          </a:p>
          <a:p>
            <a:pPr marL="285750" indent="-285750">
              <a:buFont typeface="Arial" panose="020B0604020202020204" pitchFamily="34" charset="0"/>
              <a:buChar char="•"/>
            </a:pPr>
            <a:r>
              <a:rPr lang="en-US" dirty="0">
                <a:hlinkClick r:id="rId5"/>
              </a:rPr>
              <a:t>https://www.w3schools.com/bootstrap/bootstrap_progressbars.asp</a:t>
            </a:r>
            <a:endParaRPr lang="en-US" dirty="0"/>
          </a:p>
          <a:p>
            <a:pPr marL="285750" indent="-285750">
              <a:buFont typeface="Arial" panose="020B0604020202020204" pitchFamily="34" charset="0"/>
              <a:buChar char="•"/>
            </a:pPr>
            <a:r>
              <a:rPr lang="en-US" dirty="0">
                <a:hlinkClick r:id="rId6"/>
              </a:rPr>
              <a:t>https://getbootstrap.com/docs/4.0/components/tooltips/</a:t>
            </a:r>
            <a:endParaRPr lang="en-US" dirty="0"/>
          </a:p>
          <a:p>
            <a:pPr marL="285750" indent="-285750">
              <a:buFont typeface="Arial" panose="020B0604020202020204" pitchFamily="34" charset="0"/>
              <a:buChar char="•"/>
            </a:pPr>
            <a:r>
              <a:rPr lang="en-US" dirty="0">
                <a:hlinkClick r:id="rId7"/>
              </a:rPr>
              <a:t>https://getbootstrap.com/docs/4.0/components/breadcrumb/</a:t>
            </a:r>
            <a:endParaRPr lang="en-US" dirty="0"/>
          </a:p>
        </p:txBody>
      </p:sp>
    </p:spTree>
    <p:extLst>
      <p:ext uri="{BB962C8B-B14F-4D97-AF65-F5344CB8AC3E}">
        <p14:creationId xmlns:p14="http://schemas.microsoft.com/office/powerpoint/2010/main" val="3822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#1: Spacing</a:t>
            </a:r>
          </a:p>
        </p:txBody>
      </p:sp>
      <p:sp>
        <p:nvSpPr>
          <p:cNvPr id="3" name="Content Placeholder 2"/>
          <p:cNvSpPr>
            <a:spLocks noGrp="1"/>
          </p:cNvSpPr>
          <p:nvPr>
            <p:ph idx="1"/>
          </p:nvPr>
        </p:nvSpPr>
        <p:spPr/>
        <p:txBody>
          <a:bodyPr/>
          <a:lstStyle/>
          <a:p>
            <a:pPr marL="0" indent="0">
              <a:buNone/>
            </a:pPr>
            <a:r>
              <a:rPr lang="en-US" dirty="0"/>
              <a:t>Spacing between items or objects on a page separates functions and fields and adds a sense of order.</a:t>
            </a:r>
          </a:p>
          <a:p>
            <a:pPr marL="0" indent="0">
              <a:buNone/>
            </a:pPr>
            <a:r>
              <a:rPr lang="en-US" dirty="0"/>
              <a:t>Correct spacing will also allow for the optimal use of space on the page, preventing an excess of unused space or a lack of natural space.</a:t>
            </a:r>
          </a:p>
          <a:p>
            <a:pPr marL="0" indent="0">
              <a:buNone/>
            </a:pPr>
            <a:endParaRPr lang="en-US"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700" y="301336"/>
            <a:ext cx="9372600" cy="751359"/>
          </a:xfrm>
        </p:spPr>
        <p:txBody>
          <a:bodyPr/>
          <a:lstStyle/>
          <a:p>
            <a:pPr algn="ctr"/>
            <a:r>
              <a:rPr lang="en-US" dirty="0"/>
              <a:t>Spacing Example</a:t>
            </a:r>
          </a:p>
        </p:txBody>
      </p:sp>
      <p:pic>
        <p:nvPicPr>
          <p:cNvPr id="4" name="Content Placeholder 3">
            <a:extLst>
              <a:ext uri="{FF2B5EF4-FFF2-40B4-BE49-F238E27FC236}">
                <a16:creationId xmlns:a16="http://schemas.microsoft.com/office/drawing/2014/main" id="{19E024CF-BCA0-412E-BF8B-7F3EDE25FB41}"/>
              </a:ext>
            </a:extLst>
          </p:cNvPr>
          <p:cNvPicPr>
            <a:picLocks noGrp="1" noChangeAspect="1"/>
          </p:cNvPicPr>
          <p:nvPr>
            <p:ph idx="1"/>
          </p:nvPr>
        </p:nvPicPr>
        <p:blipFill>
          <a:blip r:embed="rId2"/>
          <a:stretch>
            <a:fillRect/>
          </a:stretch>
        </p:blipFill>
        <p:spPr>
          <a:xfrm>
            <a:off x="4152629" y="1764445"/>
            <a:ext cx="7661836" cy="3329109"/>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6418366E-ADD0-440E-9DBA-388EECB2590A}"/>
              </a:ext>
            </a:extLst>
          </p:cNvPr>
          <p:cNvSpPr txBox="1"/>
          <p:nvPr/>
        </p:nvSpPr>
        <p:spPr>
          <a:xfrm>
            <a:off x="1409700" y="2274837"/>
            <a:ext cx="2362200" cy="2308324"/>
          </a:xfrm>
          <a:prstGeom prst="rect">
            <a:avLst/>
          </a:prstGeom>
          <a:noFill/>
        </p:spPr>
        <p:txBody>
          <a:bodyPr wrap="square" rtlCol="0">
            <a:spAutoFit/>
          </a:bodyPr>
          <a:lstStyle/>
          <a:p>
            <a:r>
              <a:rPr lang="en-US" dirty="0"/>
              <a:t>Note the excessive space between elements highlighted by red lines, this spreads the page out too much, making it hard do quickly skim the page.</a:t>
            </a:r>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700" y="301336"/>
            <a:ext cx="9372600" cy="751359"/>
          </a:xfrm>
        </p:spPr>
        <p:txBody>
          <a:bodyPr/>
          <a:lstStyle/>
          <a:p>
            <a:pPr algn="ctr"/>
            <a:r>
              <a:rPr lang="en-US" dirty="0"/>
              <a:t>Spacing Example</a:t>
            </a:r>
          </a:p>
        </p:txBody>
      </p:sp>
      <p:sp>
        <p:nvSpPr>
          <p:cNvPr id="5" name="TextBox 4">
            <a:extLst>
              <a:ext uri="{FF2B5EF4-FFF2-40B4-BE49-F238E27FC236}">
                <a16:creationId xmlns:a16="http://schemas.microsoft.com/office/drawing/2014/main" id="{6418366E-ADD0-440E-9DBA-388EECB2590A}"/>
              </a:ext>
            </a:extLst>
          </p:cNvPr>
          <p:cNvSpPr txBox="1"/>
          <p:nvPr/>
        </p:nvSpPr>
        <p:spPr>
          <a:xfrm>
            <a:off x="1662546" y="2551837"/>
            <a:ext cx="2763981" cy="1754326"/>
          </a:xfrm>
          <a:prstGeom prst="rect">
            <a:avLst/>
          </a:prstGeom>
          <a:noFill/>
        </p:spPr>
        <p:txBody>
          <a:bodyPr wrap="square" rtlCol="0">
            <a:spAutoFit/>
          </a:bodyPr>
          <a:lstStyle/>
          <a:p>
            <a:r>
              <a:rPr lang="en-US" dirty="0"/>
              <a:t>This is a beautiful example of perfect spacing. It is not too crowded and not too spread out. Spacing between elements should always be consistent. </a:t>
            </a:r>
          </a:p>
        </p:txBody>
      </p:sp>
      <p:pic>
        <p:nvPicPr>
          <p:cNvPr id="7" name="Content Placeholder 6">
            <a:extLst>
              <a:ext uri="{FF2B5EF4-FFF2-40B4-BE49-F238E27FC236}">
                <a16:creationId xmlns:a16="http://schemas.microsoft.com/office/drawing/2014/main" id="{76EF10DE-ADF5-41D6-A02B-62A0FFF66AB3}"/>
              </a:ext>
            </a:extLst>
          </p:cNvPr>
          <p:cNvPicPr>
            <a:picLocks noGrp="1" noChangeAspect="1"/>
          </p:cNvPicPr>
          <p:nvPr>
            <p:ph idx="1"/>
          </p:nvPr>
        </p:nvPicPr>
        <p:blipFill>
          <a:blip r:embed="rId2"/>
          <a:stretch>
            <a:fillRect/>
          </a:stretch>
        </p:blipFill>
        <p:spPr>
          <a:xfrm>
            <a:off x="4901088" y="1509030"/>
            <a:ext cx="6906405" cy="383994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124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#2: Size</a:t>
            </a:r>
          </a:p>
        </p:txBody>
      </p:sp>
      <p:sp>
        <p:nvSpPr>
          <p:cNvPr id="3" name="Content Placeholder 2"/>
          <p:cNvSpPr>
            <a:spLocks noGrp="1"/>
          </p:cNvSpPr>
          <p:nvPr>
            <p:ph idx="1"/>
          </p:nvPr>
        </p:nvSpPr>
        <p:spPr/>
        <p:txBody>
          <a:bodyPr/>
          <a:lstStyle/>
          <a:p>
            <a:pPr marL="0" indent="0">
              <a:buNone/>
            </a:pPr>
            <a:r>
              <a:rPr lang="en-US" dirty="0"/>
              <a:t>The size of elements is important as overly large elements take up too much space, while elements which are too small are hard to read or hard to click. </a:t>
            </a:r>
          </a:p>
          <a:p>
            <a:pPr marL="0" indent="0">
              <a:buNone/>
            </a:pPr>
            <a:r>
              <a:rPr lang="en-US" dirty="0"/>
              <a:t>The consistency of the size of elements is also important. Having different sized elements (of the same type) makes the page or application look chaotic. Consider creating standard sizes for element types and stick to them. </a:t>
            </a:r>
          </a:p>
        </p:txBody>
      </p:sp>
    </p:spTree>
    <p:extLst>
      <p:ext uri="{BB962C8B-B14F-4D97-AF65-F5344CB8AC3E}">
        <p14:creationId xmlns:p14="http://schemas.microsoft.com/office/powerpoint/2010/main" val="194802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CFECEA-0425-4814-B368-04D76D65AF65}"/>
              </a:ext>
            </a:extLst>
          </p:cNvPr>
          <p:cNvSpPr/>
          <p:nvPr/>
        </p:nvSpPr>
        <p:spPr>
          <a:xfrm>
            <a:off x="2075148" y="1083867"/>
            <a:ext cx="9372600" cy="4859732"/>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54762" y="305348"/>
            <a:ext cx="9372600" cy="751359"/>
          </a:xfrm>
        </p:spPr>
        <p:txBody>
          <a:bodyPr/>
          <a:lstStyle/>
          <a:p>
            <a:pPr algn="ctr"/>
            <a:r>
              <a:rPr lang="en-US" dirty="0"/>
              <a:t>Size Example</a:t>
            </a:r>
          </a:p>
        </p:txBody>
      </p:sp>
      <p:sp>
        <p:nvSpPr>
          <p:cNvPr id="7" name="Rectangle 6">
            <a:extLst>
              <a:ext uri="{FF2B5EF4-FFF2-40B4-BE49-F238E27FC236}">
                <a16:creationId xmlns:a16="http://schemas.microsoft.com/office/drawing/2014/main" id="{CD6C3190-3ED9-4570-8336-92CB15EE4100}"/>
              </a:ext>
            </a:extLst>
          </p:cNvPr>
          <p:cNvSpPr/>
          <p:nvPr/>
        </p:nvSpPr>
        <p:spPr>
          <a:xfrm>
            <a:off x="6441062" y="1728102"/>
            <a:ext cx="2211532" cy="7513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Click Me!</a:t>
            </a:r>
          </a:p>
        </p:txBody>
      </p:sp>
      <p:sp>
        <p:nvSpPr>
          <p:cNvPr id="8" name="TextBox 7">
            <a:extLst>
              <a:ext uri="{FF2B5EF4-FFF2-40B4-BE49-F238E27FC236}">
                <a16:creationId xmlns:a16="http://schemas.microsoft.com/office/drawing/2014/main" id="{C379B752-3154-4D07-9C7C-AB5598EE12A6}"/>
              </a:ext>
            </a:extLst>
          </p:cNvPr>
          <p:cNvSpPr txBox="1"/>
          <p:nvPr/>
        </p:nvSpPr>
        <p:spPr>
          <a:xfrm>
            <a:off x="4680670" y="1929876"/>
            <a:ext cx="1330901" cy="369332"/>
          </a:xfrm>
          <a:prstGeom prst="rect">
            <a:avLst/>
          </a:prstGeom>
          <a:noFill/>
        </p:spPr>
        <p:txBody>
          <a:bodyPr wrap="square" rtlCol="0">
            <a:spAutoFit/>
          </a:bodyPr>
          <a:lstStyle/>
          <a:p>
            <a:r>
              <a:rPr lang="en-US" dirty="0"/>
              <a:t>Too Big ----&gt;</a:t>
            </a:r>
          </a:p>
        </p:txBody>
      </p:sp>
      <p:sp>
        <p:nvSpPr>
          <p:cNvPr id="9" name="Rectangle 8">
            <a:extLst>
              <a:ext uri="{FF2B5EF4-FFF2-40B4-BE49-F238E27FC236}">
                <a16:creationId xmlns:a16="http://schemas.microsoft.com/office/drawing/2014/main" id="{1013BA4D-4E69-4970-9F35-0E2FE687EE37}"/>
              </a:ext>
            </a:extLst>
          </p:cNvPr>
          <p:cNvSpPr/>
          <p:nvPr/>
        </p:nvSpPr>
        <p:spPr>
          <a:xfrm>
            <a:off x="6441062" y="3163254"/>
            <a:ext cx="1330902" cy="1526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Click Me!</a:t>
            </a:r>
          </a:p>
        </p:txBody>
      </p:sp>
      <p:sp>
        <p:nvSpPr>
          <p:cNvPr id="10" name="TextBox 9">
            <a:extLst>
              <a:ext uri="{FF2B5EF4-FFF2-40B4-BE49-F238E27FC236}">
                <a16:creationId xmlns:a16="http://schemas.microsoft.com/office/drawing/2014/main" id="{4DAC0E0B-AC06-4D19-8915-BD8D8D2C95F3}"/>
              </a:ext>
            </a:extLst>
          </p:cNvPr>
          <p:cNvSpPr txBox="1"/>
          <p:nvPr/>
        </p:nvSpPr>
        <p:spPr>
          <a:xfrm>
            <a:off x="4680670" y="3054925"/>
            <a:ext cx="1330901" cy="369332"/>
          </a:xfrm>
          <a:prstGeom prst="rect">
            <a:avLst/>
          </a:prstGeom>
          <a:noFill/>
        </p:spPr>
        <p:txBody>
          <a:bodyPr wrap="square" rtlCol="0">
            <a:spAutoFit/>
          </a:bodyPr>
          <a:lstStyle/>
          <a:p>
            <a:r>
              <a:rPr lang="en-US" dirty="0"/>
              <a:t>Too Small -&gt;</a:t>
            </a:r>
          </a:p>
        </p:txBody>
      </p:sp>
      <p:sp>
        <p:nvSpPr>
          <p:cNvPr id="11" name="Rectangle 10">
            <a:extLst>
              <a:ext uri="{FF2B5EF4-FFF2-40B4-BE49-F238E27FC236}">
                <a16:creationId xmlns:a16="http://schemas.microsoft.com/office/drawing/2014/main" id="{0893B181-4019-4239-8778-0197886F7A04}"/>
              </a:ext>
            </a:extLst>
          </p:cNvPr>
          <p:cNvSpPr/>
          <p:nvPr/>
        </p:nvSpPr>
        <p:spPr>
          <a:xfrm>
            <a:off x="6441063" y="4156792"/>
            <a:ext cx="1330901" cy="2845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Click Me!</a:t>
            </a:r>
          </a:p>
        </p:txBody>
      </p:sp>
      <p:sp>
        <p:nvSpPr>
          <p:cNvPr id="12" name="TextBox 11">
            <a:extLst>
              <a:ext uri="{FF2B5EF4-FFF2-40B4-BE49-F238E27FC236}">
                <a16:creationId xmlns:a16="http://schemas.microsoft.com/office/drawing/2014/main" id="{FF7416D4-5821-4CAA-B61E-39A7207D2D7E}"/>
              </a:ext>
            </a:extLst>
          </p:cNvPr>
          <p:cNvSpPr txBox="1"/>
          <p:nvPr/>
        </p:nvSpPr>
        <p:spPr>
          <a:xfrm>
            <a:off x="4680672" y="4108050"/>
            <a:ext cx="1330901" cy="369332"/>
          </a:xfrm>
          <a:prstGeom prst="rect">
            <a:avLst/>
          </a:prstGeom>
          <a:noFill/>
        </p:spPr>
        <p:txBody>
          <a:bodyPr wrap="square" rtlCol="0">
            <a:spAutoFit/>
          </a:bodyPr>
          <a:lstStyle/>
          <a:p>
            <a:r>
              <a:rPr lang="en-US" dirty="0"/>
              <a:t>Just Right -&gt;</a:t>
            </a:r>
          </a:p>
        </p:txBody>
      </p:sp>
    </p:spTree>
    <p:extLst>
      <p:ext uri="{BB962C8B-B14F-4D97-AF65-F5344CB8AC3E}">
        <p14:creationId xmlns:p14="http://schemas.microsoft.com/office/powerpoint/2010/main" val="45438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#3: Grouping</a:t>
            </a:r>
          </a:p>
        </p:txBody>
      </p:sp>
      <p:sp>
        <p:nvSpPr>
          <p:cNvPr id="3" name="Content Placeholder 2"/>
          <p:cNvSpPr>
            <a:spLocks noGrp="1"/>
          </p:cNvSpPr>
          <p:nvPr>
            <p:ph idx="1"/>
          </p:nvPr>
        </p:nvSpPr>
        <p:spPr/>
        <p:txBody>
          <a:bodyPr/>
          <a:lstStyle/>
          <a:p>
            <a:pPr marL="0" indent="0">
              <a:buNone/>
            </a:pPr>
            <a:r>
              <a:rPr lang="en-US" dirty="0"/>
              <a:t>Grouping is an important part of design. Grouping describes the action of collecting elements together and setting them aside from other elements. There are many ways to group elements together, these are called grouping controls. They can include tabs, menu systems, a table row or column, and more.</a:t>
            </a:r>
          </a:p>
          <a:p>
            <a:pPr marL="0" indent="0">
              <a:buNone/>
            </a:pPr>
            <a:r>
              <a:rPr lang="en-US" dirty="0"/>
              <a:t>You should group things that belong together. Grouped items should all share a similar relationship to one another, and there should not be a hierarchy between items (unless it is a group control containing groups). </a:t>
            </a:r>
          </a:p>
        </p:txBody>
      </p:sp>
    </p:spTree>
    <p:extLst>
      <p:ext uri="{BB962C8B-B14F-4D97-AF65-F5344CB8AC3E}">
        <p14:creationId xmlns:p14="http://schemas.microsoft.com/office/powerpoint/2010/main" val="142744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#4: Intuitiveness</a:t>
            </a:r>
          </a:p>
        </p:txBody>
      </p:sp>
      <p:sp>
        <p:nvSpPr>
          <p:cNvPr id="3" name="Content Placeholder 2"/>
          <p:cNvSpPr>
            <a:spLocks noGrp="1"/>
          </p:cNvSpPr>
          <p:nvPr>
            <p:ph idx="1"/>
          </p:nvPr>
        </p:nvSpPr>
        <p:spPr/>
        <p:txBody>
          <a:bodyPr/>
          <a:lstStyle/>
          <a:p>
            <a:pPr marL="0" indent="0">
              <a:buNone/>
            </a:pPr>
            <a:r>
              <a:rPr lang="en-US" dirty="0"/>
              <a:t>Creating an intuitive design is important, and the best way to create an intuitive design is to follow common standards in design so that the user has an expectation of what to expect from each control or feature. If your design does stray from common practices, you should aid the user by including other common design considerations like color which can point to severity of an action. </a:t>
            </a:r>
          </a:p>
          <a:p>
            <a:pPr marL="0" indent="0">
              <a:buNone/>
            </a:pPr>
            <a:r>
              <a:rPr lang="en-US" dirty="0"/>
              <a:t>You should also be clear and concise in your wording for options or descriptions so that users without a lot of experience can still understand what each feature does. </a:t>
            </a:r>
          </a:p>
        </p:txBody>
      </p:sp>
    </p:spTree>
    <p:extLst>
      <p:ext uri="{BB962C8B-B14F-4D97-AF65-F5344CB8AC3E}">
        <p14:creationId xmlns:p14="http://schemas.microsoft.com/office/powerpoint/2010/main" val="387424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736" y="2423160"/>
            <a:ext cx="8686800" cy="2011680"/>
          </a:xfrm>
        </p:spPr>
        <p:txBody>
          <a:bodyPr/>
          <a:lstStyle/>
          <a:p>
            <a:r>
              <a:rPr lang="en-US" dirty="0"/>
              <a:t>6 Tips for A better Design</a:t>
            </a:r>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128</TotalTime>
  <Words>919</Words>
  <Application>Microsoft Office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Wireframe Building 16x9</vt:lpstr>
      <vt:lpstr>10 Tips &amp; Principles for Design</vt:lpstr>
      <vt:lpstr>Principle #1: Spacing</vt:lpstr>
      <vt:lpstr>Spacing Example</vt:lpstr>
      <vt:lpstr>Spacing Example</vt:lpstr>
      <vt:lpstr>Principle #2: Size</vt:lpstr>
      <vt:lpstr>Size Example</vt:lpstr>
      <vt:lpstr>Principle #3: Grouping</vt:lpstr>
      <vt:lpstr>Principle #4: Intuitiveness</vt:lpstr>
      <vt:lpstr>6 Tips for A better Design</vt:lpstr>
      <vt:lpstr>Tip #1: Simplify Recognition with Icons</vt:lpstr>
      <vt:lpstr>Tip #2: Never Disrupt the User</vt:lpstr>
      <vt:lpstr>Tip #3:Provide Progress Status</vt:lpstr>
      <vt:lpstr>Tip #4:Provide Tool Tips</vt:lpstr>
      <vt:lpstr>Tip #5:Give a notification Choice</vt:lpstr>
      <vt:lpstr>Tip #6:Simplify Navigation with Breadcrumb Controls and Sidebars</vt:lpstr>
      <vt:lpstr>TIPs &amp; Principles from 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Tips &amp; Principles for Design</dc:title>
  <dc:creator>Jared Brown</dc:creator>
  <cp:lastModifiedBy>Jared Brown</cp:lastModifiedBy>
  <cp:revision>16</cp:revision>
  <dcterms:created xsi:type="dcterms:W3CDTF">2018-02-04T19:14:42Z</dcterms:created>
  <dcterms:modified xsi:type="dcterms:W3CDTF">2018-02-04T21:22:56Z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